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6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9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93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5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0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4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9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7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91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4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9A965-D9FB-4FEE-9582-796035A25EE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8866" y="450377"/>
            <a:ext cx="9821838" cy="4258102"/>
          </a:xfrm>
        </p:spPr>
        <p:txBody>
          <a:bodyPr>
            <a:noAutofit/>
          </a:bodyPr>
          <a:lstStyle/>
          <a:p>
            <a:r>
              <a:rPr lang="en-GB" altLang="zh-CN" sz="2400" b="1" dirty="0"/>
              <a:t>3GPP TSG-SA </a:t>
            </a:r>
            <a:r>
              <a:rPr lang="en-GB" altLang="zh-CN" sz="2400" b="1" dirty="0" smtClean="0"/>
              <a:t>Meeting #85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SP-190720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b="1" dirty="0" smtClean="0"/>
              <a:t>Newport Beach California, US, 17-20 Sep 2019</a:t>
            </a:r>
            <a:r>
              <a:rPr lang="en-GB" altLang="zh-CN" sz="2400" b="1" dirty="0"/>
              <a:t>	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 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Title:	</a:t>
            </a:r>
            <a:r>
              <a:rPr lang="en-US" altLang="zh-CN" sz="2400" dirty="0" smtClean="0"/>
              <a:t>EAV Project Introduction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Agenda Item:	</a:t>
            </a:r>
            <a:r>
              <a:rPr lang="en-GB" altLang="zh-CN" sz="2400" dirty="0" smtClean="0"/>
              <a:t>3.5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Source:	</a:t>
            </a:r>
            <a:r>
              <a:rPr lang="en-GB" altLang="zh-CN" sz="2400" dirty="0" smtClean="0"/>
              <a:t>China Unicom, China Mobile, </a:t>
            </a:r>
            <a:r>
              <a:rPr lang="en-GB" altLang="zh-CN" sz="2400" dirty="0"/>
              <a:t>China </a:t>
            </a:r>
            <a:r>
              <a:rPr lang="en-GB" altLang="zh-CN" sz="2400" dirty="0" smtClean="0"/>
              <a:t>Telecom, ZTE, CATT, </a:t>
            </a:r>
            <a:r>
              <a:rPr lang="en-GB" altLang="zh-CN" sz="2400" dirty="0" smtClean="0"/>
              <a:t>Huawei, </a:t>
            </a:r>
            <a:r>
              <a:rPr lang="en-GB" altLang="zh-CN" sz="2400" dirty="0" err="1" smtClean="0"/>
              <a:t>Tencent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Contact:	</a:t>
            </a:r>
            <a:r>
              <a:rPr lang="en-GB" altLang="zh-CN" sz="2400" dirty="0" smtClean="0"/>
              <a:t>Ma </a:t>
            </a:r>
            <a:r>
              <a:rPr lang="en-GB" altLang="zh-CN" sz="2400" dirty="0" err="1" smtClean="0"/>
              <a:t>ruitao</a:t>
            </a:r>
            <a:r>
              <a:rPr lang="en-GB" altLang="zh-CN" sz="2400" dirty="0" smtClean="0"/>
              <a:t>, </a:t>
            </a:r>
            <a:r>
              <a:rPr lang="en-GB" altLang="zh-CN" sz="2400" dirty="0"/>
              <a:t>China Unicom, </a:t>
            </a:r>
            <a:r>
              <a:rPr lang="en-GB" altLang="zh-CN" sz="2400" dirty="0" smtClean="0"/>
              <a:t>mart7 </a:t>
            </a:r>
            <a:r>
              <a:rPr lang="en-GB" altLang="zh-CN" sz="2400" dirty="0"/>
              <a:t>at </a:t>
            </a:r>
            <a:r>
              <a:rPr lang="en-GB" altLang="zh-CN" sz="2400" dirty="0" err="1"/>
              <a:t>chinaunicom</a:t>
            </a:r>
            <a:r>
              <a:rPr lang="en-GB" altLang="zh-CN" sz="2400" dirty="0"/>
              <a:t> dot </a:t>
            </a:r>
            <a:r>
              <a:rPr lang="en-GB" altLang="zh-CN" sz="2400" dirty="0" err="1" smtClean="0"/>
              <a:t>cn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 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zh-CN" altLang="zh-CN" sz="2400" dirty="0"/>
              <a:t/>
            </a:r>
            <a:br>
              <a:rPr lang="zh-CN" altLang="zh-CN" sz="2400" dirty="0"/>
            </a:b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844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zh-CN" i="1" dirty="0" smtClean="0"/>
              <a:t>Progress of drone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99506"/>
            <a:ext cx="10515600" cy="52205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Summary of the previous meeting</a:t>
            </a:r>
            <a:endParaRPr lang="en-US" altLang="zh-CN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dirty="0"/>
              <a:t>Based on the efforts of drone team, the EAV project collected seven CRs with R17 requirements at the SA1 #87 meeting. Five CRs were agreed, one was merged and one was postponed for the next meeting. </a:t>
            </a:r>
            <a:r>
              <a:rPr lang="en-GB" altLang="zh-CN" dirty="0"/>
              <a:t>Work item completion of EAV is 80%.</a:t>
            </a:r>
            <a:endParaRPr lang="en-US" altLang="zh-CN" dirty="0"/>
          </a:p>
          <a:p>
            <a:pPr marL="228600" lvl="1">
              <a:spcBef>
                <a:spcPts val="1000"/>
              </a:spcBef>
            </a:pPr>
            <a:r>
              <a:rPr lang="en-US" altLang="zh-CN" sz="2800" dirty="0" smtClean="0"/>
              <a:t>Issues </a:t>
            </a:r>
            <a:r>
              <a:rPr lang="en-US" altLang="zh-CN" sz="2800" dirty="0"/>
              <a:t>requiring attention</a:t>
            </a:r>
            <a:endParaRPr lang="en-US" altLang="zh-CN" sz="28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dirty="0" smtClean="0"/>
              <a:t>The postponed CR of KPI has been discussed, and noted at the SA1 #87 meeting, as the following meeting minutes. 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dirty="0" smtClean="0"/>
              <a:t>The KPI CR was suggested to be recheck before SA1#88, </a:t>
            </a:r>
            <a:r>
              <a:rPr lang="en-US" altLang="zh-CN" dirty="0"/>
              <a:t>by GUTMA (Global UTM Association) </a:t>
            </a:r>
            <a:r>
              <a:rPr lang="en-US" altLang="zh-CN" dirty="0" smtClean="0"/>
              <a:t>that may </a:t>
            </a:r>
            <a:r>
              <a:rPr lang="en-US" altLang="zh-CN" dirty="0"/>
              <a:t>give potential </a:t>
            </a:r>
            <a:r>
              <a:rPr lang="en-US" altLang="zh-CN" dirty="0" smtClean="0"/>
              <a:t>advice, based </a:t>
            </a:r>
            <a:r>
              <a:rPr lang="en-US" altLang="zh-CN" dirty="0"/>
              <a:t>on </a:t>
            </a:r>
            <a:r>
              <a:rPr lang="en-US" altLang="zh-CN" dirty="0" err="1"/>
              <a:t>verizon's</a:t>
            </a:r>
            <a:r>
              <a:rPr lang="en-US" altLang="zh-CN" dirty="0"/>
              <a:t> </a:t>
            </a:r>
            <a:r>
              <a:rPr lang="en-US" altLang="zh-CN" dirty="0" smtClean="0"/>
              <a:t>comments.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94" y="3474727"/>
            <a:ext cx="9324559" cy="246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7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9725"/>
            <a:ext cx="10515600" cy="1325563"/>
          </a:xfrm>
        </p:spPr>
        <p:txBody>
          <a:bodyPr/>
          <a:lstStyle/>
          <a:p>
            <a:r>
              <a:rPr lang="nl-NL" altLang="zh-CN" i="1" dirty="0"/>
              <a:t>Further </a:t>
            </a:r>
            <a:r>
              <a:rPr lang="nl-NL" altLang="zh-CN" i="1" dirty="0" smtClean="0"/>
              <a:t>planning </a:t>
            </a:r>
            <a:r>
              <a:rPr lang="nl-NL" altLang="zh-CN" i="1" dirty="0"/>
              <a:t>and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6233" y="1373092"/>
            <a:ext cx="11353800" cy="4351338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Based on the results of </a:t>
            </a:r>
            <a:r>
              <a:rPr lang="en-US" altLang="zh-CN" sz="2000" dirty="0" smtClean="0"/>
              <a:t>the TR 22.829 (100% </a:t>
            </a:r>
            <a:r>
              <a:rPr lang="en-GB" altLang="zh-CN" sz="2000" dirty="0"/>
              <a:t>completion</a:t>
            </a:r>
            <a:r>
              <a:rPr lang="en-US" altLang="zh-CN" sz="2000" dirty="0" smtClean="0"/>
              <a:t>), EAV R17 provided </a:t>
            </a:r>
            <a:r>
              <a:rPr lang="en-US" altLang="zh-CN" sz="2000" dirty="0"/>
              <a:t>various enhanced UAV scenarios, especially for a wide range of applications and scenarios by using low altitude UAVs in various commercial and government sectors</a:t>
            </a:r>
            <a:r>
              <a:rPr lang="en-US" altLang="zh-CN" sz="2000" dirty="0" smtClean="0"/>
              <a:t>.</a:t>
            </a:r>
          </a:p>
          <a:p>
            <a:r>
              <a:rPr lang="en-US" altLang="zh-CN" sz="2000" dirty="0"/>
              <a:t>We recommend that 3GPP R17 meet drone-related needs, </a:t>
            </a:r>
            <a:r>
              <a:rPr lang="en-US" altLang="zh-CN" sz="2000" dirty="0" smtClean="0"/>
              <a:t>to</a:t>
            </a:r>
            <a:r>
              <a:rPr lang="en-GB" altLang="zh-CN" sz="2000" dirty="0" smtClean="0"/>
              <a:t> supports </a:t>
            </a:r>
            <a:r>
              <a:rPr lang="en-GB" altLang="zh-CN" sz="2000" dirty="0"/>
              <a:t>service requirements and KPIs related to command and control (C2), payload (e.g. camera) and the operation of radio access nodes on-board of UAVs. The associated requirements are described in 3GPP TS </a:t>
            </a:r>
            <a:r>
              <a:rPr lang="en-GB" altLang="zh-CN" sz="2000" dirty="0" smtClean="0"/>
              <a:t>22.125.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61652" y="5091617"/>
            <a:ext cx="1697016" cy="1290785"/>
          </a:xfrm>
          <a:prstGeom prst="rect">
            <a:avLst/>
          </a:prstGeom>
          <a:noFill/>
          <a:ln cap="flat">
            <a:noFill/>
          </a:ln>
        </p:spPr>
      </p:pic>
      <p:graphicFrame>
        <p:nvGraphicFramePr>
          <p:cNvPr id="8" name="对象 6"/>
          <p:cNvGraphicFramePr/>
          <p:nvPr>
            <p:extLst>
              <p:ext uri="{D42A27DB-BD31-4B8C-83A1-F6EECF244321}">
                <p14:modId xmlns:p14="http://schemas.microsoft.com/office/powerpoint/2010/main" val="3224096538"/>
              </p:ext>
            </p:extLst>
          </p:nvPr>
        </p:nvGraphicFramePr>
        <p:xfrm>
          <a:off x="6578877" y="3398267"/>
          <a:ext cx="2151756" cy="1561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Visio" r:id="rId4" imgW="5847750" imgH="4251622" progId="Visio.Drawing.11">
                  <p:embed/>
                </p:oleObj>
              </mc:Choice>
              <mc:Fallback>
                <p:oleObj name="Visio" r:id="rId4" imgW="5847750" imgH="425162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8877" y="3398267"/>
                        <a:ext cx="2151756" cy="1561758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5144A82D-F11C-438C-ACD3-6CF401BF9340" descr="5144A82D-F11C-438C-ACD3-6CF401BF934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363133" y="4976284"/>
            <a:ext cx="2872825" cy="1528181"/>
          </a:xfrm>
          <a:prstGeom prst="rect">
            <a:avLst/>
          </a:prstGeom>
          <a:noFill/>
          <a:ln cap="flat">
            <a:noFill/>
          </a:ln>
        </p:spPr>
      </p:pic>
      <p:graphicFrame>
        <p:nvGraphicFramePr>
          <p:cNvPr id="10" name="对象 8"/>
          <p:cNvGraphicFramePr/>
          <p:nvPr>
            <p:extLst>
              <p:ext uri="{D42A27DB-BD31-4B8C-83A1-F6EECF244321}">
                <p14:modId xmlns:p14="http://schemas.microsoft.com/office/powerpoint/2010/main" val="1917717996"/>
              </p:ext>
            </p:extLst>
          </p:nvPr>
        </p:nvGraphicFramePr>
        <p:xfrm>
          <a:off x="838200" y="3435501"/>
          <a:ext cx="3204514" cy="165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r:id="rId7" imgW="7874001" imgH="4083121" progId="">
                  <p:embed/>
                </p:oleObj>
              </mc:Choice>
              <mc:Fallback>
                <p:oleObj r:id="rId7" imgW="7874001" imgH="408312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200" y="3435501"/>
                        <a:ext cx="3204514" cy="1656115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9"/>
          <p:cNvSpPr/>
          <p:nvPr/>
        </p:nvSpPr>
        <p:spPr>
          <a:xfrm>
            <a:off x="783355" y="3405985"/>
            <a:ext cx="5420133" cy="1531876"/>
          </a:xfrm>
          <a:prstGeom prst="rect">
            <a:avLst/>
          </a:prstGeom>
          <a:noFill/>
          <a:ln w="12701" cap="flat">
            <a:solidFill>
              <a:srgbClr val="C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宋体" pitchFamily="2"/>
            </a:endParaRPr>
          </a:p>
        </p:txBody>
      </p:sp>
      <p:sp>
        <p:nvSpPr>
          <p:cNvPr id="12" name="矩形 12"/>
          <p:cNvSpPr/>
          <p:nvPr/>
        </p:nvSpPr>
        <p:spPr>
          <a:xfrm>
            <a:off x="783355" y="4976275"/>
            <a:ext cx="5420133" cy="1528181"/>
          </a:xfrm>
          <a:prstGeom prst="rect">
            <a:avLst/>
          </a:prstGeom>
          <a:noFill/>
          <a:ln w="12701" cap="flat">
            <a:solidFill>
              <a:srgbClr val="C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宋体" pitchFamily="2"/>
            </a:endParaRPr>
          </a:p>
        </p:txBody>
      </p:sp>
      <p:sp>
        <p:nvSpPr>
          <p:cNvPr id="13" name="矩形 13"/>
          <p:cNvSpPr/>
          <p:nvPr/>
        </p:nvSpPr>
        <p:spPr>
          <a:xfrm>
            <a:off x="6416306" y="3399136"/>
            <a:ext cx="4877245" cy="1531876"/>
          </a:xfrm>
          <a:prstGeom prst="rect">
            <a:avLst/>
          </a:prstGeom>
          <a:noFill/>
          <a:ln w="12701" cap="flat">
            <a:solidFill>
              <a:srgbClr val="C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宋体" pitchFamily="2"/>
            </a:endParaRPr>
          </a:p>
        </p:txBody>
      </p:sp>
      <p:sp>
        <p:nvSpPr>
          <p:cNvPr id="14" name="矩形 14"/>
          <p:cNvSpPr/>
          <p:nvPr/>
        </p:nvSpPr>
        <p:spPr>
          <a:xfrm>
            <a:off x="6416306" y="4978003"/>
            <a:ext cx="4858600" cy="1531876"/>
          </a:xfrm>
          <a:prstGeom prst="rect">
            <a:avLst/>
          </a:prstGeom>
          <a:noFill/>
          <a:ln w="12701" cap="flat">
            <a:solidFill>
              <a:srgbClr val="C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宋体" pitchFamily="2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4280121" y="3472665"/>
            <a:ext cx="2035949" cy="14773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黑体" pitchFamily="49"/>
                <a:ea typeface="黑体" pitchFamily="49"/>
              </a:rPr>
              <a:t>KPI of C2 and payload,</a:t>
            </a:r>
            <a:r>
              <a:rPr lang="en-US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especially Non-Line </a:t>
            </a:r>
            <a:r>
              <a:rPr lang="en-US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of </a:t>
            </a:r>
            <a:r>
              <a:rPr lang="en-US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Sight drone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黑体" pitchFamily="49"/>
              <a:ea typeface="黑体" pitchFamily="49"/>
            </a:endParaRPr>
          </a:p>
        </p:txBody>
      </p:sp>
      <p:sp>
        <p:nvSpPr>
          <p:cNvPr id="16" name="文本框 16"/>
          <p:cNvSpPr txBox="1"/>
          <p:nvPr/>
        </p:nvSpPr>
        <p:spPr>
          <a:xfrm>
            <a:off x="8972631" y="3611164"/>
            <a:ext cx="2294165" cy="12003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dirty="0" err="1">
                <a:solidFill>
                  <a:srgbClr val="000000"/>
                </a:solidFill>
                <a:latin typeface="黑体" pitchFamily="49"/>
                <a:ea typeface="黑体" pitchFamily="49"/>
              </a:rPr>
              <a:t>UxNB</a:t>
            </a:r>
            <a:r>
              <a:rPr lang="en-US" altLang="zh-CN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(</a:t>
            </a:r>
            <a:r>
              <a:rPr lang="en-GB" altLang="zh-CN" dirty="0"/>
              <a:t>radio access node on-board UAV</a:t>
            </a:r>
            <a:r>
              <a:rPr lang="en-US" altLang="zh-CN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) related requirements</a:t>
            </a:r>
          </a:p>
        </p:txBody>
      </p:sp>
      <p:sp>
        <p:nvSpPr>
          <p:cNvPr id="17" name="文本框 17"/>
          <p:cNvSpPr txBox="1"/>
          <p:nvPr/>
        </p:nvSpPr>
        <p:spPr>
          <a:xfrm>
            <a:off x="2960834" y="5242997"/>
            <a:ext cx="3066156" cy="14773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黑体" pitchFamily="49"/>
                <a:ea typeface="黑体" pitchFamily="49"/>
              </a:rPr>
              <a:t>C2</a:t>
            </a:r>
            <a:r>
              <a:rPr lang="en-US" altLang="zh-CN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黑体" pitchFamily="49"/>
                <a:ea typeface="黑体" pitchFamily="49"/>
              </a:rPr>
              <a:t> command and </a:t>
            </a:r>
            <a:r>
              <a:rPr lang="en-US" altLang="zh-CN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control </a:t>
            </a:r>
            <a:r>
              <a:rPr lang="en-US" altLang="zh-CN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requirements</a:t>
            </a:r>
            <a:r>
              <a:rPr lang="en-US" altLang="zh-CN" sz="1800" b="0" i="0" u="none" strike="noStrike" kern="1200" cap="none" spc="0" dirty="0" smtClean="0">
                <a:solidFill>
                  <a:srgbClr val="000000"/>
                </a:solidFill>
                <a:uFillTx/>
                <a:latin typeface="黑体" pitchFamily="49"/>
                <a:ea typeface="黑体" pitchFamily="49"/>
              </a:rPr>
              <a:t> </a:t>
            </a:r>
            <a:r>
              <a:rPr lang="en-US" altLang="zh-CN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黑体" pitchFamily="49"/>
                <a:ea typeface="黑体" pitchFamily="49"/>
              </a:rPr>
              <a:t>(UAV and UAV controller)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黑体" pitchFamily="49"/>
              <a:ea typeface="黑体" pitchFamily="49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黑体" pitchFamily="49"/>
              <a:ea typeface="黑体" pitchFamily="49"/>
            </a:endParaRPr>
          </a:p>
        </p:txBody>
      </p:sp>
      <p:sp>
        <p:nvSpPr>
          <p:cNvPr id="18" name="文本框 18"/>
          <p:cNvSpPr txBox="1"/>
          <p:nvPr/>
        </p:nvSpPr>
        <p:spPr>
          <a:xfrm>
            <a:off x="9235959" y="4992716"/>
            <a:ext cx="2038947" cy="172354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Network </a:t>
            </a:r>
            <a:r>
              <a:rPr lang="en-US" dirty="0" smtClean="0">
                <a:solidFill>
                  <a:srgbClr val="000000"/>
                </a:solidFill>
                <a:latin typeface="黑体" pitchFamily="49"/>
                <a:ea typeface="黑体" pitchFamily="49"/>
              </a:rPr>
              <a:t>exposure and Service </a:t>
            </a:r>
            <a:r>
              <a:rPr lang="en-US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restriction </a:t>
            </a:r>
            <a:r>
              <a:rPr lang="en-US" altLang="zh-CN" dirty="0">
                <a:solidFill>
                  <a:srgbClr val="000000"/>
                </a:solidFill>
                <a:latin typeface="黑体" pitchFamily="49"/>
                <a:ea typeface="黑体" pitchFamily="49"/>
              </a:rPr>
              <a:t>related requirements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0" i="0" u="none" strike="noStrike" kern="1200" cap="none" spc="0" baseline="0" dirty="0">
              <a:solidFill>
                <a:srgbClr val="000000"/>
              </a:solidFill>
              <a:uFillTx/>
              <a:latin typeface="黑体" pitchFamily="49"/>
              <a:ea typeface="黑体" pitchFamily="49"/>
            </a:endParaRPr>
          </a:p>
        </p:txBody>
      </p:sp>
    </p:spTree>
    <p:extLst>
      <p:ext uri="{BB962C8B-B14F-4D97-AF65-F5344CB8AC3E}">
        <p14:creationId xmlns:p14="http://schemas.microsoft.com/office/powerpoint/2010/main" val="48862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Suggestions </a:t>
            </a:r>
            <a:r>
              <a:rPr lang="en-US" altLang="zh-CN" dirty="0"/>
              <a:t>and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139" y="4893778"/>
            <a:ext cx="10515600" cy="708991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3600" dirty="0" smtClean="0"/>
              <a:t>Thank you very much!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838200" y="1451804"/>
            <a:ext cx="10482471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Action point: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buFont typeface="Calibri" panose="020F0502020204030204" pitchFamily="34" charset="0"/>
              <a:buChar char="⁻"/>
            </a:pPr>
            <a:r>
              <a:rPr lang="en-US" altLang="zh-CN" sz="2000" dirty="0">
                <a:solidFill>
                  <a:prstClr val="black"/>
                </a:solidFill>
              </a:rPr>
              <a:t>EAV project team </a:t>
            </a:r>
            <a:r>
              <a:rPr lang="en-US" altLang="zh-CN" sz="2000" dirty="0" smtClean="0">
                <a:solidFill>
                  <a:prstClr val="black"/>
                </a:solidFill>
              </a:rPr>
              <a:t>kindly requests </a:t>
            </a:r>
            <a:r>
              <a:rPr lang="en-US" altLang="zh-CN" sz="2000" dirty="0">
                <a:solidFill>
                  <a:prstClr val="black"/>
                </a:solidFill>
              </a:rPr>
              <a:t>SA plenary send </a:t>
            </a:r>
            <a:r>
              <a:rPr lang="en-US" altLang="zh-CN" sz="2000" dirty="0" smtClean="0">
                <a:solidFill>
                  <a:prstClr val="black"/>
                </a:solidFill>
              </a:rPr>
              <a:t>LS out to </a:t>
            </a:r>
            <a:r>
              <a:rPr lang="en-US" altLang="zh-CN" sz="2000" dirty="0" smtClean="0"/>
              <a:t>GUTMA</a:t>
            </a:r>
            <a:r>
              <a:rPr lang="en-US" altLang="zh-CN" sz="2000" dirty="0" smtClean="0">
                <a:solidFill>
                  <a:prstClr val="black"/>
                </a:solidFill>
              </a:rPr>
              <a:t> </a:t>
            </a:r>
            <a:r>
              <a:rPr lang="en-US" altLang="zh-CN" sz="2000" dirty="0">
                <a:solidFill>
                  <a:prstClr val="black"/>
                </a:solidFill>
              </a:rPr>
              <a:t>to feedback </a:t>
            </a:r>
            <a:r>
              <a:rPr lang="en-US" altLang="zh-CN" sz="2000" dirty="0" smtClean="0">
                <a:solidFill>
                  <a:prstClr val="black"/>
                </a:solidFill>
              </a:rPr>
              <a:t>comments </a:t>
            </a:r>
            <a:r>
              <a:rPr lang="en-US" altLang="zh-CN" sz="2000" dirty="0">
                <a:solidFill>
                  <a:prstClr val="black"/>
                </a:solidFill>
              </a:rPr>
              <a:t>as soon as </a:t>
            </a:r>
            <a:r>
              <a:rPr lang="en-US" altLang="zh-CN" sz="2000" dirty="0" smtClean="0">
                <a:solidFill>
                  <a:prstClr val="black"/>
                </a:solidFill>
              </a:rPr>
              <a:t>possible, e.g., at least one month before </a:t>
            </a:r>
            <a:r>
              <a:rPr lang="en-US" altLang="zh-CN" sz="2000" dirty="0">
                <a:solidFill>
                  <a:prstClr val="black"/>
                </a:solidFill>
              </a:rPr>
              <a:t>the next SA1 </a:t>
            </a:r>
            <a:r>
              <a:rPr lang="en-US" altLang="zh-CN" sz="2000" dirty="0" smtClean="0">
                <a:solidFill>
                  <a:prstClr val="black"/>
                </a:solidFill>
              </a:rPr>
              <a:t>meeting, to </a:t>
            </a:r>
            <a:r>
              <a:rPr lang="en-US" altLang="zh-CN" sz="2000" dirty="0">
                <a:solidFill>
                  <a:prstClr val="black"/>
                </a:solidFill>
              </a:rPr>
              <a:t>ensure enough time for SA1 reflector email discussion. 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buFont typeface="Calibri" panose="020F0502020204030204" pitchFamily="34" charset="0"/>
              <a:buChar char="⁻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309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3711</TotalTime>
  <Words>306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黑体</vt:lpstr>
      <vt:lpstr>宋体</vt:lpstr>
      <vt:lpstr>Arial</vt:lpstr>
      <vt:lpstr>Calibri</vt:lpstr>
      <vt:lpstr>Calibri Light</vt:lpstr>
      <vt:lpstr>Office 主题</vt:lpstr>
      <vt:lpstr>Visio</vt:lpstr>
      <vt:lpstr>3GPP TSG-SA Meeting #85 SP-190720 Newport Beach California, US, 17-20 Sep 2019    Title: EAV Project Introduction Agenda Item: 3.5 Source: China Unicom, China Mobile, China Telecom, ZTE, CATT, Huawei, Tencent Contact: Ma ruitao, China Unicom, mart7 at chinaunicom dot cn    </vt:lpstr>
      <vt:lpstr>Progress of drone</vt:lpstr>
      <vt:lpstr>Further planning and work</vt:lpstr>
      <vt:lpstr>Suggestions and actions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WG1 Meeting #78 S1-17xxxx Porto, Portuguese, 8-12 May 2017 (revision of S1-17xxxx)   Title: &lt;Discussion of basic services on 5G&gt; Agenda Item:  Source: &lt;CHINA UNICOM&gt; Contact: &lt;Qun Wei, China Unicom, weiqun5 at chinaunicom dot cn&gt;</dc:title>
  <dc:creator>weiqun</dc:creator>
  <cp:lastModifiedBy>weiqun</cp:lastModifiedBy>
  <cp:revision>56</cp:revision>
  <dcterms:created xsi:type="dcterms:W3CDTF">2017-04-21T01:39:08Z</dcterms:created>
  <dcterms:modified xsi:type="dcterms:W3CDTF">2019-09-12T03:41:12Z</dcterms:modified>
</cp:coreProperties>
</file>